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60" r:id="rId12"/>
    <p:sldId id="362" r:id="rId13"/>
    <p:sldId id="363" r:id="rId14"/>
    <p:sldId id="364" r:id="rId15"/>
    <p:sldId id="351" r:id="rId16"/>
    <p:sldId id="311" r:id="rId17"/>
    <p:sldId id="350" r:id="rId18"/>
    <p:sldId id="352" r:id="rId19"/>
    <p:sldId id="355" r:id="rId20"/>
    <p:sldId id="354" r:id="rId21"/>
    <p:sldId id="353" r:id="rId22"/>
    <p:sldId id="356" r:id="rId23"/>
    <p:sldId id="357" r:id="rId24"/>
    <p:sldId id="373" r:id="rId25"/>
    <p:sldId id="376" r:id="rId26"/>
    <p:sldId id="374" r:id="rId27"/>
    <p:sldId id="375" r:id="rId28"/>
    <p:sldId id="367" r:id="rId29"/>
    <p:sldId id="368" r:id="rId30"/>
    <p:sldId id="372"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p:scale>
          <a:sx n="75" d="100"/>
          <a:sy n="75" d="100"/>
        </p:scale>
        <p:origin x="1118" y="302"/>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939275" y="1885859"/>
            <a:ext cx="7045234" cy="2031325"/>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7200" dirty="0" err="1">
                <a:solidFill>
                  <a:srgbClr val="FFFF00"/>
                </a:solidFill>
                <a:latin typeface="+mj-lt"/>
              </a:rPr>
              <a:t>PizzaZone</a:t>
            </a:r>
            <a:r>
              <a:rPr lang="en-US" sz="7200" dirty="0">
                <a:solidFill>
                  <a:srgbClr val="FFFF00"/>
                </a:solidFill>
                <a:latin typeface="+mj-lt"/>
              </a:rPr>
              <a:t>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Abhishek Shetty(229003)</a:t>
            </a:r>
          </a:p>
          <a:p>
            <a:pPr algn="r">
              <a:buFont typeface="Arial" pitchFamily="34" charset="0"/>
              <a:buChar char="•"/>
            </a:pPr>
            <a:r>
              <a:rPr lang="en-GB" altLang="ko-KR" sz="2400" dirty="0">
                <a:solidFill>
                  <a:schemeClr val="bg1"/>
                </a:solidFill>
                <a:cs typeface="Arial" pitchFamily="34" charset="0"/>
              </a:rPr>
              <a:t>Chinmay </a:t>
            </a:r>
            <a:r>
              <a:rPr lang="en-GB" altLang="ko-KR" sz="2400" dirty="0" err="1">
                <a:solidFill>
                  <a:schemeClr val="bg1"/>
                </a:solidFill>
                <a:cs typeface="Arial" pitchFamily="34" charset="0"/>
              </a:rPr>
              <a:t>Vyawahare</a:t>
            </a:r>
            <a:r>
              <a:rPr lang="en-GB" altLang="ko-KR" sz="2400" dirty="0">
                <a:solidFill>
                  <a:schemeClr val="bg1"/>
                </a:solidFill>
                <a:cs typeface="Arial" pitchFamily="34" charset="0"/>
              </a:rPr>
              <a:t>(229113)</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17883"/>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73983" y="235131"/>
            <a:ext cx="2939143" cy="830997"/>
          </a:xfrm>
          <a:prstGeom prst="rect">
            <a:avLst/>
          </a:prstGeom>
          <a:noFill/>
        </p:spPr>
        <p:txBody>
          <a:bodyPr wrap="square" rtlCol="0">
            <a:spAutoFit/>
          </a:bodyPr>
          <a:lstStyle/>
          <a:p>
            <a:r>
              <a:rPr lang="en-GB" sz="2400" b="1" dirty="0">
                <a:solidFill>
                  <a:schemeClr val="bg1"/>
                </a:solidFill>
                <a:highlight>
                  <a:srgbClr val="000000"/>
                </a:highlight>
              </a:rPr>
              <a:t>Admin </a:t>
            </a:r>
            <a:r>
              <a:rPr lang="en-GB" sz="2400" b="1" dirty="0" err="1">
                <a:solidFill>
                  <a:schemeClr val="bg1"/>
                </a:solidFill>
                <a:highlight>
                  <a:srgbClr val="000000"/>
                </a:highlight>
              </a:rPr>
              <a:t>UseCase</a:t>
            </a:r>
            <a:r>
              <a:rPr lang="en-GB" sz="2400" b="1" dirty="0">
                <a:solidFill>
                  <a:schemeClr val="bg1"/>
                </a:solidFill>
                <a:highlight>
                  <a:srgbClr val="000000"/>
                </a:highlight>
              </a:rPr>
              <a:t> </a:t>
            </a:r>
          </a:p>
          <a:p>
            <a:r>
              <a:rPr lang="en-GB" sz="2400" b="1" dirty="0">
                <a:solidFill>
                  <a:schemeClr val="bg1"/>
                </a:solidFill>
                <a:highlight>
                  <a:srgbClr val="000000"/>
                </a:highlight>
              </a:rPr>
              <a:t>Diagram</a:t>
            </a:r>
            <a:endParaRPr lang="en-US" sz="2400" b="1" dirty="0">
              <a:solidFill>
                <a:schemeClr val="bg1"/>
              </a:solidFill>
              <a:highlight>
                <a:srgbClr val="000000"/>
              </a:highlight>
            </a:endParaRPr>
          </a:p>
        </p:txBody>
      </p:sp>
      <p:sp>
        <p:nvSpPr>
          <p:cNvPr id="5" name="TextBox 4"/>
          <p:cNvSpPr txBox="1"/>
          <p:nvPr/>
        </p:nvSpPr>
        <p:spPr>
          <a:xfrm>
            <a:off x="2219598" y="235131"/>
            <a:ext cx="2939143" cy="830997"/>
          </a:xfrm>
          <a:prstGeom prst="rect">
            <a:avLst/>
          </a:prstGeom>
          <a:noFill/>
        </p:spPr>
        <p:txBody>
          <a:bodyPr wrap="square" rtlCol="0">
            <a:spAutoFit/>
          </a:bodyPr>
          <a:lstStyle/>
          <a:p>
            <a:r>
              <a:rPr lang="en-GB" sz="2400" b="1" dirty="0">
                <a:solidFill>
                  <a:schemeClr val="bg1"/>
                </a:solidFill>
                <a:highlight>
                  <a:srgbClr val="000000"/>
                </a:highlight>
              </a:rPr>
              <a:t>User</a:t>
            </a:r>
          </a:p>
          <a:p>
            <a:r>
              <a:rPr lang="en-GB" sz="2400" b="1" dirty="0" err="1">
                <a:solidFill>
                  <a:schemeClr val="bg1"/>
                </a:solidFill>
                <a:highlight>
                  <a:srgbClr val="000000"/>
                </a:highlight>
              </a:rPr>
              <a:t>UseCase</a:t>
            </a:r>
            <a:r>
              <a:rPr lang="en-GB" sz="2400" b="1" dirty="0">
                <a:solidFill>
                  <a:schemeClr val="bg1"/>
                </a:solidFill>
                <a:highlight>
                  <a:srgbClr val="000000"/>
                </a:highlight>
              </a:rPr>
              <a:t> Diagram</a:t>
            </a:r>
            <a:endParaRPr lang="en-US" sz="2400" b="1" dirty="0">
              <a:solidFill>
                <a:schemeClr val="bg1"/>
              </a:solidFill>
              <a:highlight>
                <a:srgbClr val="000000"/>
              </a:highlight>
            </a:endParaRPr>
          </a:p>
        </p:txBody>
      </p:sp>
      <p:pic>
        <p:nvPicPr>
          <p:cNvPr id="3" name="Picture 2">
            <a:extLst>
              <a:ext uri="{FF2B5EF4-FFF2-40B4-BE49-F238E27FC236}">
                <a16:creationId xmlns:a16="http://schemas.microsoft.com/office/drawing/2014/main" id="{EBD5BB3C-9B4A-BAAB-29B9-A399AF1CB006}"/>
              </a:ext>
            </a:extLst>
          </p:cNvPr>
          <p:cNvPicPr>
            <a:picLocks noChangeAspect="1"/>
          </p:cNvPicPr>
          <p:nvPr/>
        </p:nvPicPr>
        <p:blipFill rotWithShape="1">
          <a:blip r:embed="rId2">
            <a:extLst>
              <a:ext uri="{28A0092B-C50C-407E-A947-70E740481C1C}">
                <a14:useLocalDpi xmlns:a14="http://schemas.microsoft.com/office/drawing/2010/main" val="0"/>
              </a:ext>
            </a:extLst>
          </a:blip>
          <a:srcRect t="3222" r="43220" b="26556"/>
          <a:stretch/>
        </p:blipFill>
        <p:spPr>
          <a:xfrm>
            <a:off x="117511" y="1385611"/>
            <a:ext cx="5826088" cy="4815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96C7BF0-DDF4-36D2-3D6F-A1B9E6DD5B5E}"/>
              </a:ext>
            </a:extLst>
          </p:cNvPr>
          <p:cNvPicPr>
            <a:picLocks noChangeAspect="1"/>
          </p:cNvPicPr>
          <p:nvPr/>
        </p:nvPicPr>
        <p:blipFill rotWithShape="1">
          <a:blip r:embed="rId3">
            <a:extLst>
              <a:ext uri="{28A0092B-C50C-407E-A947-70E740481C1C}">
                <a14:useLocalDpi xmlns:a14="http://schemas.microsoft.com/office/drawing/2010/main" val="0"/>
              </a:ext>
            </a:extLst>
          </a:blip>
          <a:srcRect l="5117" t="1129" r="44188" b="35426"/>
          <a:stretch/>
        </p:blipFill>
        <p:spPr>
          <a:xfrm>
            <a:off x="6042646" y="1385611"/>
            <a:ext cx="5398240" cy="4775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0626" y="369389"/>
            <a:ext cx="3396343" cy="523220"/>
          </a:xfrm>
          <a:prstGeom prst="rect">
            <a:avLst/>
          </a:prstGeom>
          <a:noFill/>
        </p:spPr>
        <p:txBody>
          <a:bodyPr wrap="square" rtlCol="0">
            <a:spAutoFit/>
          </a:bodyPr>
          <a:lstStyle/>
          <a:p>
            <a:r>
              <a:rPr lang="en-GB" sz="2800" b="1" dirty="0">
                <a:solidFill>
                  <a:schemeClr val="bg1"/>
                </a:solidFill>
                <a:highlight>
                  <a:srgbClr val="000000"/>
                </a:highlight>
              </a:rPr>
              <a:t>DFD Diagram</a:t>
            </a:r>
            <a:endParaRPr lang="en-US" sz="2800" b="1" dirty="0">
              <a:solidFill>
                <a:schemeClr val="bg1"/>
              </a:solidFill>
              <a:highlight>
                <a:srgbClr val="000000"/>
              </a:highlight>
            </a:endParaRPr>
          </a:p>
        </p:txBody>
      </p:sp>
      <p:pic>
        <p:nvPicPr>
          <p:cNvPr id="3" name="Picture 2">
            <a:extLst>
              <a:ext uri="{FF2B5EF4-FFF2-40B4-BE49-F238E27FC236}">
                <a16:creationId xmlns:a16="http://schemas.microsoft.com/office/drawing/2014/main" id="{849859C1-2C32-863E-D972-2840B99EEEFF}"/>
              </a:ext>
            </a:extLst>
          </p:cNvPr>
          <p:cNvPicPr>
            <a:picLocks noChangeAspect="1"/>
          </p:cNvPicPr>
          <p:nvPr/>
        </p:nvPicPr>
        <p:blipFill rotWithShape="1">
          <a:blip r:embed="rId2">
            <a:extLst>
              <a:ext uri="{28A0092B-C50C-407E-A947-70E740481C1C}">
                <a14:useLocalDpi xmlns:a14="http://schemas.microsoft.com/office/drawing/2010/main" val="0"/>
              </a:ext>
            </a:extLst>
          </a:blip>
          <a:srcRect r="21072" b="18693"/>
          <a:stretch/>
        </p:blipFill>
        <p:spPr>
          <a:xfrm>
            <a:off x="4213485" y="1057835"/>
            <a:ext cx="7655786" cy="5576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B964-48B4-D8A2-B7E8-BEF6ED995554}"/>
              </a:ext>
            </a:extLst>
          </p:cNvPr>
          <p:cNvPicPr>
            <a:picLocks noChangeAspect="1"/>
          </p:cNvPicPr>
          <p:nvPr/>
        </p:nvPicPr>
        <p:blipFill rotWithShape="1">
          <a:blip r:embed="rId2">
            <a:extLst>
              <a:ext uri="{28A0092B-C50C-407E-A947-70E740481C1C}">
                <a14:useLocalDpi xmlns:a14="http://schemas.microsoft.com/office/drawing/2010/main" val="0"/>
              </a:ext>
            </a:extLst>
          </a:blip>
          <a:srcRect t="2614" r="8066" b="25098"/>
          <a:stretch/>
        </p:blipFill>
        <p:spPr>
          <a:xfrm>
            <a:off x="3454404" y="52009"/>
            <a:ext cx="5967503" cy="6631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57DA089F-7036-B4D7-8D7F-FF949D8D1292}"/>
              </a:ext>
            </a:extLst>
          </p:cNvPr>
          <p:cNvSpPr txBox="1"/>
          <p:nvPr/>
        </p:nvSpPr>
        <p:spPr>
          <a:xfrm>
            <a:off x="5009719" y="6167718"/>
            <a:ext cx="3752950" cy="461665"/>
          </a:xfrm>
          <a:prstGeom prst="rect">
            <a:avLst/>
          </a:prstGeom>
          <a:noFill/>
        </p:spPr>
        <p:txBody>
          <a:bodyPr wrap="none" rtlCol="0">
            <a:spAutoFit/>
          </a:bodyPr>
          <a:lstStyle/>
          <a:p>
            <a:r>
              <a:rPr lang="en-IN" sz="2400" dirty="0">
                <a:highlight>
                  <a:srgbClr val="C0C0C0"/>
                </a:highlight>
              </a:rPr>
              <a:t>1</a:t>
            </a:r>
            <a:r>
              <a:rPr lang="en-IN" sz="2400" baseline="30000" dirty="0">
                <a:highlight>
                  <a:srgbClr val="C0C0C0"/>
                </a:highlight>
              </a:rPr>
              <a:t>st</a:t>
            </a:r>
            <a:r>
              <a:rPr lang="en-IN" sz="2400" dirty="0">
                <a:highlight>
                  <a:srgbClr val="C0C0C0"/>
                </a:highlight>
              </a:rPr>
              <a:t> level data flow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EC700-A4D0-37C5-C229-E2ED3EAD7856}"/>
              </a:ext>
            </a:extLst>
          </p:cNvPr>
          <p:cNvPicPr>
            <a:picLocks noChangeAspect="1"/>
          </p:cNvPicPr>
          <p:nvPr/>
        </p:nvPicPr>
        <p:blipFill rotWithShape="1">
          <a:blip r:embed="rId2">
            <a:extLst>
              <a:ext uri="{28A0092B-C50C-407E-A947-70E740481C1C}">
                <a14:useLocalDpi xmlns:a14="http://schemas.microsoft.com/office/drawing/2010/main" val="0"/>
              </a:ext>
            </a:extLst>
          </a:blip>
          <a:srcRect l="4620" t="4836" r="7671" b="28889"/>
          <a:stretch/>
        </p:blipFill>
        <p:spPr>
          <a:xfrm>
            <a:off x="21608" y="2393575"/>
            <a:ext cx="6074392" cy="4012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E12A493-A63C-864B-61EC-946268F06A5B}"/>
              </a:ext>
            </a:extLst>
          </p:cNvPr>
          <p:cNvPicPr>
            <a:picLocks noChangeAspect="1"/>
          </p:cNvPicPr>
          <p:nvPr/>
        </p:nvPicPr>
        <p:blipFill rotWithShape="1">
          <a:blip r:embed="rId3">
            <a:extLst>
              <a:ext uri="{28A0092B-C50C-407E-A947-70E740481C1C}">
                <a14:useLocalDpi xmlns:a14="http://schemas.microsoft.com/office/drawing/2010/main" val="0"/>
              </a:ext>
            </a:extLst>
          </a:blip>
          <a:srcRect t="3007" b="42091"/>
          <a:stretch/>
        </p:blipFill>
        <p:spPr>
          <a:xfrm>
            <a:off x="6215533" y="2133599"/>
            <a:ext cx="5841996" cy="4532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2EA5BD1-01E5-511B-541C-04E5DACF2D62}"/>
              </a:ext>
            </a:extLst>
          </p:cNvPr>
          <p:cNvSpPr txBox="1"/>
          <p:nvPr/>
        </p:nvSpPr>
        <p:spPr>
          <a:xfrm flipH="1">
            <a:off x="1094589" y="1021977"/>
            <a:ext cx="4078046" cy="707886"/>
          </a:xfrm>
          <a:prstGeom prst="rect">
            <a:avLst/>
          </a:prstGeom>
          <a:noFill/>
        </p:spPr>
        <p:txBody>
          <a:bodyPr wrap="square" rtlCol="0">
            <a:spAutoFit/>
          </a:bodyPr>
          <a:lstStyle/>
          <a:p>
            <a:r>
              <a:rPr lang="en-IN" sz="4000" dirty="0">
                <a:solidFill>
                  <a:schemeClr val="bg1"/>
                </a:solidFill>
                <a:highlight>
                  <a:srgbClr val="000000"/>
                </a:highlight>
              </a:rPr>
              <a:t>User Side DFD</a:t>
            </a:r>
          </a:p>
        </p:txBody>
      </p:sp>
      <p:sp>
        <p:nvSpPr>
          <p:cNvPr id="7" name="TextBox 6">
            <a:extLst>
              <a:ext uri="{FF2B5EF4-FFF2-40B4-BE49-F238E27FC236}">
                <a16:creationId xmlns:a16="http://schemas.microsoft.com/office/drawing/2014/main" id="{01B3958E-A7E5-EC55-488C-88A974089408}"/>
              </a:ext>
            </a:extLst>
          </p:cNvPr>
          <p:cNvSpPr txBox="1"/>
          <p:nvPr/>
        </p:nvSpPr>
        <p:spPr>
          <a:xfrm flipH="1">
            <a:off x="6715459" y="878541"/>
            <a:ext cx="4078046" cy="707886"/>
          </a:xfrm>
          <a:prstGeom prst="rect">
            <a:avLst/>
          </a:prstGeom>
          <a:noFill/>
        </p:spPr>
        <p:txBody>
          <a:bodyPr wrap="square" rtlCol="0">
            <a:spAutoFit/>
          </a:bodyPr>
          <a:lstStyle/>
          <a:p>
            <a:r>
              <a:rPr lang="en-IN" sz="4000" dirty="0">
                <a:solidFill>
                  <a:schemeClr val="bg1"/>
                </a:solidFill>
                <a:highlight>
                  <a:srgbClr val="000000"/>
                </a:highlight>
              </a:rPr>
              <a:t>Admin Side DFD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meScreen.jp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rojectDiagram\screenshots\Screenshot (479).png"/>
          <p:cNvPicPr>
            <a:picLocks noChangeAspect="1" noChangeArrowheads="1"/>
          </p:cNvPicPr>
          <p:nvPr/>
        </p:nvPicPr>
        <p:blipFill>
          <a:blip r:embed="rId2"/>
          <a:srcRect/>
          <a:stretch>
            <a:fillRect/>
          </a:stretch>
        </p:blipFill>
        <p:spPr bwMode="auto">
          <a:xfrm>
            <a:off x="156754" y="287383"/>
            <a:ext cx="5760720" cy="2821577"/>
          </a:xfrm>
          <a:prstGeom prst="rect">
            <a:avLst/>
          </a:prstGeom>
          <a:noFill/>
        </p:spPr>
      </p:pic>
      <p:pic>
        <p:nvPicPr>
          <p:cNvPr id="1027" name="Picture 3" descr="C:\Users\HP\Desktop\projectDiagram\screenshots\Screenshot (480).png"/>
          <p:cNvPicPr>
            <a:picLocks noChangeAspect="1" noChangeArrowheads="1"/>
          </p:cNvPicPr>
          <p:nvPr/>
        </p:nvPicPr>
        <p:blipFill>
          <a:blip r:embed="rId3"/>
          <a:srcRect/>
          <a:stretch>
            <a:fillRect/>
          </a:stretch>
        </p:blipFill>
        <p:spPr bwMode="auto">
          <a:xfrm>
            <a:off x="6035041" y="313509"/>
            <a:ext cx="5603965" cy="2821578"/>
          </a:xfrm>
          <a:prstGeom prst="rect">
            <a:avLst/>
          </a:prstGeom>
          <a:noFill/>
        </p:spPr>
      </p:pic>
      <p:pic>
        <p:nvPicPr>
          <p:cNvPr id="1028" name="Picture 4" descr="C:\Users\HP\Desktop\projectDiagram\screenshots\Screenshot (481).png"/>
          <p:cNvPicPr>
            <a:picLocks noChangeAspect="1" noChangeArrowheads="1"/>
          </p:cNvPicPr>
          <p:nvPr/>
        </p:nvPicPr>
        <p:blipFill>
          <a:blip r:embed="rId4"/>
          <a:srcRect/>
          <a:stretch>
            <a:fillRect/>
          </a:stretch>
        </p:blipFill>
        <p:spPr bwMode="auto">
          <a:xfrm>
            <a:off x="2073018" y="3148150"/>
            <a:ext cx="7137243" cy="3422467"/>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projectDiagram\screenshots\Screenshot (486).png"/>
          <p:cNvPicPr>
            <a:picLocks noChangeAspect="1" noChangeArrowheads="1"/>
          </p:cNvPicPr>
          <p:nvPr/>
        </p:nvPicPr>
        <p:blipFill>
          <a:blip r:embed="rId2"/>
          <a:srcRect/>
          <a:stretch>
            <a:fillRect/>
          </a:stretch>
        </p:blipFill>
        <p:spPr bwMode="auto">
          <a:xfrm>
            <a:off x="191316" y="169817"/>
            <a:ext cx="5203643" cy="2873829"/>
          </a:xfrm>
          <a:prstGeom prst="rect">
            <a:avLst/>
          </a:prstGeom>
          <a:noFill/>
        </p:spPr>
      </p:pic>
      <p:pic>
        <p:nvPicPr>
          <p:cNvPr id="3075" name="Picture 3" descr="C:\Users\HP\Desktop\projectDiagram\screenshots\Screenshot (487).png"/>
          <p:cNvPicPr>
            <a:picLocks noChangeAspect="1" noChangeArrowheads="1"/>
          </p:cNvPicPr>
          <p:nvPr/>
        </p:nvPicPr>
        <p:blipFill>
          <a:blip r:embed="rId3"/>
          <a:srcRect/>
          <a:stretch>
            <a:fillRect/>
          </a:stretch>
        </p:blipFill>
        <p:spPr bwMode="auto">
          <a:xfrm>
            <a:off x="5603813" y="184457"/>
            <a:ext cx="6387890" cy="2898377"/>
          </a:xfrm>
          <a:prstGeom prst="rect">
            <a:avLst/>
          </a:prstGeom>
          <a:noFill/>
        </p:spPr>
      </p:pic>
      <p:pic>
        <p:nvPicPr>
          <p:cNvPr id="3076" name="Picture 4" descr="C:\Users\HP\Desktop\projectDiagram\screenshots\Screenshot (488).png"/>
          <p:cNvPicPr>
            <a:picLocks noChangeAspect="1" noChangeArrowheads="1"/>
          </p:cNvPicPr>
          <p:nvPr/>
        </p:nvPicPr>
        <p:blipFill>
          <a:blip r:embed="rId4"/>
          <a:srcRect/>
          <a:stretch>
            <a:fillRect/>
          </a:stretch>
        </p:blipFill>
        <p:spPr bwMode="auto">
          <a:xfrm>
            <a:off x="230505" y="3396342"/>
            <a:ext cx="5099141" cy="3278777"/>
          </a:xfrm>
          <a:prstGeom prst="rect">
            <a:avLst/>
          </a:prstGeom>
          <a:noFill/>
        </p:spPr>
      </p:pic>
      <p:pic>
        <p:nvPicPr>
          <p:cNvPr id="3077" name="Picture 5" descr="C:\Users\HP\Desktop\projectDiagram\screenshots\Screenshot (489).png"/>
          <p:cNvPicPr>
            <a:picLocks noChangeAspect="1" noChangeArrowheads="1"/>
          </p:cNvPicPr>
          <p:nvPr/>
        </p:nvPicPr>
        <p:blipFill>
          <a:blip r:embed="rId5"/>
          <a:srcRect/>
          <a:stretch>
            <a:fillRect/>
          </a:stretch>
        </p:blipFill>
        <p:spPr bwMode="auto">
          <a:xfrm>
            <a:off x="5669280" y="3392527"/>
            <a:ext cx="6217920" cy="3295656"/>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projectDiagram\screenshots\Screenshot (490).png"/>
          <p:cNvPicPr>
            <a:picLocks noChangeAspect="1" noChangeArrowheads="1"/>
          </p:cNvPicPr>
          <p:nvPr/>
        </p:nvPicPr>
        <p:blipFill>
          <a:blip r:embed="rId2"/>
          <a:srcRect/>
          <a:stretch>
            <a:fillRect/>
          </a:stretch>
        </p:blipFill>
        <p:spPr bwMode="auto">
          <a:xfrm>
            <a:off x="230505" y="169817"/>
            <a:ext cx="5869849" cy="3300179"/>
          </a:xfrm>
          <a:prstGeom prst="rect">
            <a:avLst/>
          </a:prstGeom>
          <a:noFill/>
        </p:spPr>
      </p:pic>
      <p:pic>
        <p:nvPicPr>
          <p:cNvPr id="4099" name="Picture 3" descr="C:\Users\HP\Desktop\projectDiagram\screenshots\Screenshot (491).png"/>
          <p:cNvPicPr>
            <a:picLocks noChangeAspect="1" noChangeArrowheads="1"/>
          </p:cNvPicPr>
          <p:nvPr/>
        </p:nvPicPr>
        <p:blipFill>
          <a:blip r:embed="rId3"/>
          <a:srcRect/>
          <a:stretch>
            <a:fillRect/>
          </a:stretch>
        </p:blipFill>
        <p:spPr bwMode="auto">
          <a:xfrm>
            <a:off x="6252481" y="234051"/>
            <a:ext cx="5647781" cy="3116572"/>
          </a:xfrm>
          <a:prstGeom prst="rect">
            <a:avLst/>
          </a:prstGeom>
          <a:noFill/>
        </p:spPr>
      </p:pic>
      <p:pic>
        <p:nvPicPr>
          <p:cNvPr id="4100" name="Picture 4" descr="C:\Users\HP\Desktop\projectDiagram\screenshots\Screenshot (492).png"/>
          <p:cNvPicPr>
            <a:picLocks noChangeAspect="1" noChangeArrowheads="1"/>
          </p:cNvPicPr>
          <p:nvPr/>
        </p:nvPicPr>
        <p:blipFill>
          <a:blip r:embed="rId4"/>
          <a:srcRect/>
          <a:stretch>
            <a:fillRect/>
          </a:stretch>
        </p:blipFill>
        <p:spPr bwMode="auto">
          <a:xfrm>
            <a:off x="230506" y="3592285"/>
            <a:ext cx="5882912" cy="3095898"/>
          </a:xfrm>
          <a:prstGeom prst="rect">
            <a:avLst/>
          </a:prstGeom>
          <a:noFill/>
        </p:spPr>
      </p:pic>
      <p:pic>
        <p:nvPicPr>
          <p:cNvPr id="4101" name="Picture 5" descr="C:\Users\HP\Desktop\projectDiagram\screenshots\Screenshot (493).png"/>
          <p:cNvPicPr>
            <a:picLocks noChangeAspect="1" noChangeArrowheads="1"/>
          </p:cNvPicPr>
          <p:nvPr/>
        </p:nvPicPr>
        <p:blipFill>
          <a:blip r:embed="rId5"/>
          <a:srcRect/>
          <a:stretch>
            <a:fillRect/>
          </a:stretch>
        </p:blipFill>
        <p:spPr bwMode="auto">
          <a:xfrm>
            <a:off x="6239419" y="3544498"/>
            <a:ext cx="5700032" cy="310922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projectDiagram\screenshots\Screenshot (494).png"/>
          <p:cNvPicPr>
            <a:picLocks noChangeAspect="1" noChangeArrowheads="1"/>
          </p:cNvPicPr>
          <p:nvPr/>
        </p:nvPicPr>
        <p:blipFill>
          <a:blip r:embed="rId2"/>
          <a:srcRect/>
          <a:stretch>
            <a:fillRect/>
          </a:stretch>
        </p:blipFill>
        <p:spPr bwMode="auto">
          <a:xfrm>
            <a:off x="230504" y="130628"/>
            <a:ext cx="5412649" cy="3317966"/>
          </a:xfrm>
          <a:prstGeom prst="rect">
            <a:avLst/>
          </a:prstGeom>
          <a:noFill/>
        </p:spPr>
      </p:pic>
      <p:pic>
        <p:nvPicPr>
          <p:cNvPr id="5123" name="Picture 3" descr="C:\Users\HP\Desktop\projectDiagram\screenshots\Screenshot (495).png"/>
          <p:cNvPicPr>
            <a:picLocks noChangeAspect="1" noChangeArrowheads="1"/>
          </p:cNvPicPr>
          <p:nvPr/>
        </p:nvPicPr>
        <p:blipFill>
          <a:blip r:embed="rId3"/>
          <a:srcRect/>
          <a:stretch>
            <a:fillRect/>
          </a:stretch>
        </p:blipFill>
        <p:spPr bwMode="auto">
          <a:xfrm>
            <a:off x="5873659" y="209005"/>
            <a:ext cx="6131107" cy="3265715"/>
          </a:xfrm>
          <a:prstGeom prst="rect">
            <a:avLst/>
          </a:prstGeom>
          <a:noFill/>
        </p:spPr>
      </p:pic>
      <p:pic>
        <p:nvPicPr>
          <p:cNvPr id="5124" name="Picture 4" descr="C:\Users\HP\Desktop\projectDiagram\screenshots\Screenshot (496).png"/>
          <p:cNvPicPr>
            <a:picLocks noChangeAspect="1" noChangeArrowheads="1"/>
          </p:cNvPicPr>
          <p:nvPr/>
        </p:nvPicPr>
        <p:blipFill>
          <a:blip r:embed="rId4"/>
          <a:srcRect/>
          <a:stretch>
            <a:fillRect/>
          </a:stretch>
        </p:blipFill>
        <p:spPr bwMode="auto">
          <a:xfrm>
            <a:off x="191317" y="3526972"/>
            <a:ext cx="5703994" cy="3206931"/>
          </a:xfrm>
          <a:prstGeom prst="rect">
            <a:avLst/>
          </a:prstGeom>
          <a:noFill/>
        </p:spPr>
      </p:pic>
      <p:pic>
        <p:nvPicPr>
          <p:cNvPr id="5125" name="Picture 5" descr="C:\Users\HP\Desktop\projectDiagram\screenshots\Screenshot (497).png"/>
          <p:cNvPicPr>
            <a:picLocks noChangeAspect="1" noChangeArrowheads="1"/>
          </p:cNvPicPr>
          <p:nvPr/>
        </p:nvPicPr>
        <p:blipFill>
          <a:blip r:embed="rId5"/>
          <a:srcRect/>
          <a:stretch>
            <a:fillRect/>
          </a:stretch>
        </p:blipFill>
        <p:spPr bwMode="auto">
          <a:xfrm>
            <a:off x="6030414" y="3581335"/>
            <a:ext cx="5922100" cy="310684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5588142" y="127521"/>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1755032" y="3580164"/>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2850053" y="2369131"/>
            <a:ext cx="9341948"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2897316" y="2558135"/>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3963234" y="413873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5715831" y="2260793"/>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8475157" y="2417546"/>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7220084" y="3591855"/>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10540379" y="3022794"/>
            <a:ext cx="1557752" cy="261610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7156616" y="3987334"/>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8496799" y="2432855"/>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esktop\projectDiagram\screenshots\Screenshot (498).png"/>
          <p:cNvPicPr>
            <a:picLocks noChangeAspect="1" noChangeArrowheads="1"/>
          </p:cNvPicPr>
          <p:nvPr/>
        </p:nvPicPr>
        <p:blipFill>
          <a:blip r:embed="rId2"/>
          <a:srcRect/>
          <a:stretch>
            <a:fillRect/>
          </a:stretch>
        </p:blipFill>
        <p:spPr bwMode="auto">
          <a:xfrm>
            <a:off x="165192" y="130628"/>
            <a:ext cx="5830660" cy="3429000"/>
          </a:xfrm>
          <a:prstGeom prst="rect">
            <a:avLst/>
          </a:prstGeom>
          <a:noFill/>
        </p:spPr>
      </p:pic>
      <p:pic>
        <p:nvPicPr>
          <p:cNvPr id="6147" name="Picture 3" descr="C:\Users\HP\Desktop\projectDiagram\screenshots\Screenshot (499).png"/>
          <p:cNvPicPr>
            <a:picLocks noChangeAspect="1" noChangeArrowheads="1"/>
          </p:cNvPicPr>
          <p:nvPr/>
        </p:nvPicPr>
        <p:blipFill>
          <a:blip r:embed="rId3"/>
          <a:srcRect/>
          <a:stretch>
            <a:fillRect/>
          </a:stretch>
        </p:blipFill>
        <p:spPr bwMode="auto">
          <a:xfrm>
            <a:off x="6252482" y="168296"/>
            <a:ext cx="5686969" cy="3345614"/>
          </a:xfrm>
          <a:prstGeom prst="rect">
            <a:avLst/>
          </a:prstGeom>
          <a:noFill/>
        </p:spPr>
      </p:pic>
      <p:pic>
        <p:nvPicPr>
          <p:cNvPr id="6148" name="Picture 4" descr="C:\Users\HP\Desktop\projectDiagram\screenshots\Screenshot (500).png"/>
          <p:cNvPicPr>
            <a:picLocks noChangeAspect="1" noChangeArrowheads="1"/>
          </p:cNvPicPr>
          <p:nvPr/>
        </p:nvPicPr>
        <p:blipFill>
          <a:blip r:embed="rId4"/>
          <a:srcRect/>
          <a:stretch>
            <a:fillRect/>
          </a:stretch>
        </p:blipFill>
        <p:spPr bwMode="auto">
          <a:xfrm>
            <a:off x="195943" y="3690256"/>
            <a:ext cx="5603965" cy="3102429"/>
          </a:xfrm>
          <a:prstGeom prst="rect">
            <a:avLst/>
          </a:prstGeom>
          <a:noFill/>
        </p:spPr>
      </p:pic>
      <p:pic>
        <p:nvPicPr>
          <p:cNvPr id="6149" name="Picture 5" descr="C:\Users\HP\Desktop\projectDiagram\screenshots\Screenshot (501).png"/>
          <p:cNvPicPr>
            <a:picLocks noChangeAspect="1" noChangeArrowheads="1"/>
          </p:cNvPicPr>
          <p:nvPr/>
        </p:nvPicPr>
        <p:blipFill>
          <a:blip r:embed="rId5"/>
          <a:srcRect/>
          <a:stretch>
            <a:fillRect/>
          </a:stretch>
        </p:blipFill>
        <p:spPr bwMode="auto">
          <a:xfrm>
            <a:off x="6018896" y="3722912"/>
            <a:ext cx="5933618" cy="2952208"/>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rojectDiagram\screenshots\Screenshot (502).png"/>
          <p:cNvPicPr>
            <a:picLocks noChangeAspect="1" noChangeArrowheads="1"/>
          </p:cNvPicPr>
          <p:nvPr/>
        </p:nvPicPr>
        <p:blipFill>
          <a:blip r:embed="rId2"/>
          <a:srcRect/>
          <a:stretch>
            <a:fillRect/>
          </a:stretch>
        </p:blipFill>
        <p:spPr bwMode="auto">
          <a:xfrm>
            <a:off x="178252" y="143689"/>
            <a:ext cx="5530215" cy="2847705"/>
          </a:xfrm>
          <a:prstGeom prst="rect">
            <a:avLst/>
          </a:prstGeom>
          <a:noFill/>
        </p:spPr>
      </p:pic>
      <p:pic>
        <p:nvPicPr>
          <p:cNvPr id="7171" name="Picture 3" descr="C:\Users\HP\Desktop\projectDiagram\screenshots\Screenshot (503).png"/>
          <p:cNvPicPr>
            <a:picLocks noChangeAspect="1" noChangeArrowheads="1"/>
          </p:cNvPicPr>
          <p:nvPr/>
        </p:nvPicPr>
        <p:blipFill>
          <a:blip r:embed="rId3"/>
          <a:srcRect/>
          <a:stretch>
            <a:fillRect/>
          </a:stretch>
        </p:blipFill>
        <p:spPr bwMode="auto">
          <a:xfrm>
            <a:off x="5825762" y="163248"/>
            <a:ext cx="6179004" cy="2867336"/>
          </a:xfrm>
          <a:prstGeom prst="rect">
            <a:avLst/>
          </a:prstGeom>
          <a:noFill/>
        </p:spPr>
      </p:pic>
      <p:pic>
        <p:nvPicPr>
          <p:cNvPr id="7172" name="Picture 4" descr="C:\Users\HP\Desktop\projectDiagram\screenshots\Screenshot (504).png"/>
          <p:cNvPicPr>
            <a:picLocks noChangeAspect="1" noChangeArrowheads="1"/>
          </p:cNvPicPr>
          <p:nvPr/>
        </p:nvPicPr>
        <p:blipFill>
          <a:blip r:embed="rId4"/>
          <a:srcRect/>
          <a:stretch>
            <a:fillRect/>
          </a:stretch>
        </p:blipFill>
        <p:spPr bwMode="auto">
          <a:xfrm>
            <a:off x="191316" y="3100534"/>
            <a:ext cx="5556341" cy="3679087"/>
          </a:xfrm>
          <a:prstGeom prst="rect">
            <a:avLst/>
          </a:prstGeom>
          <a:noFill/>
        </p:spPr>
      </p:pic>
      <p:pic>
        <p:nvPicPr>
          <p:cNvPr id="7173" name="Picture 5" descr="C:\Users\HP\Desktop\projectDiagram\screenshots\Screenshot (505).png"/>
          <p:cNvPicPr>
            <a:picLocks noChangeAspect="1" noChangeArrowheads="1"/>
          </p:cNvPicPr>
          <p:nvPr/>
        </p:nvPicPr>
        <p:blipFill>
          <a:blip r:embed="rId5"/>
          <a:srcRect/>
          <a:stretch>
            <a:fillRect/>
          </a:stretch>
        </p:blipFill>
        <p:spPr bwMode="auto">
          <a:xfrm>
            <a:off x="6017351" y="3242314"/>
            <a:ext cx="5974352" cy="335893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4247317"/>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Pizza Ordering System is a web-based application, internet connection must be established.</a:t>
            </a:r>
          </a:p>
          <a:p>
            <a:pPr lvl="0" algn="just"/>
            <a:r>
              <a:rPr lang="en-US" b="1" dirty="0">
                <a:solidFill>
                  <a:schemeClr val="bg1"/>
                </a:solidFill>
              </a:rPr>
              <a:t>The Pizza Ordering System will be used on PCs and will function via internet or intranet in any web browser.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110480" y="1430944"/>
            <a:ext cx="6942183" cy="4893647"/>
          </a:xfrm>
          <a:prstGeom prst="rect">
            <a:avLst/>
          </a:prstGeom>
        </p:spPr>
        <p:txBody>
          <a:bodyPr wrap="square">
            <a:spAutoFit/>
          </a:bodyPr>
          <a:lstStyle/>
          <a:p>
            <a:pPr algn="just">
              <a:buFont typeface="Arial" pitchFamily="34" charset="0"/>
              <a:buChar char="•"/>
            </a:pPr>
            <a:r>
              <a:rPr lang="en-GB" sz="2400" dirty="0">
                <a:solidFill>
                  <a:schemeClr val="bg1"/>
                </a:solidFill>
              </a:rPr>
              <a:t>Ordering Pizza online saves time	 and effort</a:t>
            </a:r>
          </a:p>
          <a:p>
            <a:pPr algn="just"/>
            <a:endParaRPr lang="en-GB" sz="2400" dirty="0">
              <a:solidFill>
                <a:schemeClr val="bg1"/>
              </a:solidFill>
            </a:endParaRPr>
          </a:p>
          <a:p>
            <a:pPr algn="just">
              <a:buFont typeface="Arial" pitchFamily="34" charset="0"/>
              <a:buChar char="•"/>
            </a:pPr>
            <a:r>
              <a:rPr lang="en-GB" sz="2400" dirty="0">
                <a:solidFill>
                  <a:schemeClr val="bg1"/>
                </a:solidFill>
              </a:rPr>
              <a:t>Customers can customize their pizza before ordering</a:t>
            </a:r>
          </a:p>
          <a:p>
            <a:pPr algn="just"/>
            <a:endParaRPr lang="en-GB" sz="2400" dirty="0">
              <a:solidFill>
                <a:schemeClr val="bg1"/>
              </a:solidFill>
            </a:endParaRPr>
          </a:p>
          <a:p>
            <a:pPr algn="just">
              <a:buFont typeface="Arial" pitchFamily="34" charset="0"/>
              <a:buChar char="•"/>
            </a:pPr>
            <a:r>
              <a:rPr lang="en-GB" sz="2400" dirty="0">
                <a:solidFill>
                  <a:schemeClr val="bg1"/>
                </a:solidFill>
              </a:rPr>
              <a:t>Reduces </a:t>
            </a:r>
            <a:r>
              <a:rPr lang="en-US" sz="2400" dirty="0">
                <a:solidFill>
                  <a:schemeClr val="bg1"/>
                </a:solidFill>
              </a:rPr>
              <a:t>the likelihood of errors that can occur when taking orders over the phone or in person</a:t>
            </a:r>
          </a:p>
          <a:p>
            <a:pPr algn="just"/>
            <a:endParaRPr lang="en-GB" sz="2400" dirty="0">
              <a:solidFill>
                <a:schemeClr val="bg1"/>
              </a:solidFill>
            </a:endParaRPr>
          </a:p>
          <a:p>
            <a:pPr algn="just">
              <a:buFont typeface="Arial" pitchFamily="34" charset="0"/>
              <a:buChar char="•"/>
            </a:pPr>
            <a:r>
              <a:rPr lang="en-US" sz="2400" dirty="0">
                <a:solidFill>
                  <a:schemeClr val="bg1"/>
                </a:solidFill>
              </a:rPr>
              <a:t>Reduces wait times for customers and allows pizza restaurants to process more orders in less time</a:t>
            </a:r>
          </a:p>
          <a:p>
            <a:pPr algn="just"/>
            <a:endParaRPr lang="en-US" sz="2400" dirty="0">
              <a:solidFill>
                <a:schemeClr val="bg1"/>
              </a:solidFill>
            </a:endParaRPr>
          </a:p>
          <a:p>
            <a:pPr algn="just">
              <a:buFont typeface="Arial" pitchFamily="34" charset="0"/>
              <a:buChar char="•"/>
            </a:pPr>
            <a:r>
              <a:rPr lang="en-US" sz="2400" dirty="0">
                <a:solidFill>
                  <a:schemeClr val="bg1"/>
                </a:solidFill>
              </a:rPr>
              <a:t>Enhanced Customer Experience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3046988"/>
          </a:xfrm>
          <a:prstGeom prst="rect">
            <a:avLst/>
          </a:prstGeom>
        </p:spPr>
        <p:txBody>
          <a:bodyPr wrap="square">
            <a:spAutoFit/>
          </a:bodyPr>
          <a:lstStyle/>
          <a:p>
            <a:pPr algn="just">
              <a:buFont typeface="Arial" pitchFamily="34" charset="0"/>
              <a:buChar char="•"/>
            </a:pPr>
            <a:r>
              <a:rPr lang="en-GB" sz="2400" dirty="0">
                <a:solidFill>
                  <a:schemeClr val="bg1"/>
                </a:solidFill>
              </a:rPr>
              <a:t>Delivery Management is not yet been implemented. This project is based on the consideration that the delivery system will be outsourced</a:t>
            </a:r>
          </a:p>
          <a:p>
            <a:pPr algn="just"/>
            <a:endParaRPr lang="en-GB" sz="2400" dirty="0">
              <a:solidFill>
                <a:schemeClr val="bg1"/>
              </a:solidFill>
            </a:endParaRPr>
          </a:p>
          <a:p>
            <a:pPr algn="just">
              <a:buFont typeface="Arial" pitchFamily="34" charset="0"/>
              <a:buChar char="•"/>
            </a:pPr>
            <a:r>
              <a:rPr lang="en-GB" sz="2400" dirty="0">
                <a:solidFill>
                  <a:schemeClr val="bg1"/>
                </a:solidFill>
              </a:rPr>
              <a:t>Delivery tracking is not been implemented yet, but surely be looked upon on further coming updates</a:t>
            </a:r>
            <a:endParaRPr lang="en-US" sz="2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A web-based pizza ordering system can significantly improve the efficiency and convenience of a restaurant's ordering process. By automating the manual system, the restaurant can reduce errors, improve record-keeping, and enhance customer satisfaction. A web-based system allows customers to place orders easily and quickly, while also providing the restaurant with valuable data for decision-making. Overall, a web-based pizza ordering system is an excellent investment for any restaurant looking to streamline its operations and improve customer experience.</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901377"/>
            <a:ext cx="5172892" cy="2585323"/>
          </a:xfrm>
          <a:prstGeom prst="rect">
            <a:avLst/>
          </a:prstGeom>
          <a:noFill/>
        </p:spPr>
        <p:txBody>
          <a:bodyPr wrap="square" rtlCol="0">
            <a:spAutoFit/>
          </a:bodyPr>
          <a:lstStyle/>
          <a:p>
            <a:pPr algn="just"/>
            <a:r>
              <a:rPr lang="en-US" b="1" dirty="0">
                <a:solidFill>
                  <a:schemeClr val="bg1"/>
                </a:solidFill>
              </a:rPr>
              <a:t>This project can be enhanced further by adding additional food items, proper delivery management, delivery tracking facility to enhance user and admin experience</a:t>
            </a:r>
          </a:p>
          <a:p>
            <a:pPr algn="just"/>
            <a:r>
              <a:rPr lang="en-US" b="1" dirty="0">
                <a:solidFill>
                  <a:schemeClr val="bg1"/>
                </a:solidFill>
              </a:rPr>
              <a:t> The software is flexible enough to be modified and implemented as per future requirements.</a:t>
            </a:r>
          </a:p>
          <a:p>
            <a:pPr algn="just"/>
            <a:r>
              <a:rPr lang="en-US" b="1" dirty="0">
                <a:solidFill>
                  <a:schemeClr val="bg1"/>
                </a:solidFill>
              </a:rPr>
              <a:t> We have tried our Best to present this free and user–friendly website to Institutes.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31089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4272082" y="1090802"/>
            <a:ext cx="6608354" cy="4524315"/>
          </a:xfrm>
          <a:prstGeom prst="rect">
            <a:avLst/>
          </a:prstGeom>
        </p:spPr>
        <p:txBody>
          <a:bodyPr wrap="square">
            <a:spAutoFit/>
          </a:bodyPr>
          <a:lstStyle/>
          <a:p>
            <a:pPr algn="just"/>
            <a:r>
              <a:rPr lang="en-US" sz="2400" b="0" i="0" dirty="0">
                <a:solidFill>
                  <a:schemeClr val="bg1"/>
                </a:solidFill>
                <a:effectLst/>
                <a:latin typeface="Söhne"/>
              </a:rPr>
              <a:t>A Pizza Ordering System is a web-based platform designed to simplify and streamline the process of ordering pizza. This system provides users with a user-friendly interface to place their orders online, customize their pizzas according to their preferences, and track their delivery status in real-time. The system also allows users to save their order history and payment details for easy reordering in the future. With the Pizza Ordering System, customers can enjoy a seamless and hassle-free ordering experience, making it the go-to platform for pizza lovers everywhere.</a:t>
            </a:r>
            <a:endParaRPr lang="en-US" sz="24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86EBB8-367D-4A3E-9C2A-B1C6BD1F9605}"/>
              </a:ext>
            </a:extLst>
          </p:cNvPr>
          <p:cNvSpPr txBox="1"/>
          <p:nvPr/>
        </p:nvSpPr>
        <p:spPr>
          <a:xfrm>
            <a:off x="6573520" y="1082017"/>
            <a:ext cx="5352869" cy="5509200"/>
          </a:xfrm>
          <a:prstGeom prst="rect">
            <a:avLst/>
          </a:prstGeom>
          <a:noFill/>
        </p:spPr>
        <p:txBody>
          <a:bodyPr wrap="square" rtlCol="0" anchor="ctr">
            <a:spAutoFit/>
          </a:bodyPr>
          <a:lstStyle/>
          <a:p>
            <a:pPr algn="just"/>
            <a:r>
              <a:rPr lang="en-US" altLang="ko-KR" sz="1600" dirty="0">
                <a:solidFill>
                  <a:schemeClr val="bg1"/>
                </a:solidFill>
                <a:cs typeface="Arial" pitchFamily="34" charset="0"/>
              </a:rPr>
              <a:t>In today's fast-paced world, people have a limited amount of time to spare, and they want to make the most out of it. Ordering pizza is one of the most popular ways of enjoying a quick and delicious meal, but traditional ordering methods can be quite time-consuming.</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By introducing an online pizza ordering system, customers can now conveniently place their orders from anywhere at any time, without the need to physically visit the restaurant. This saves valuable time and effort for both the customers and the restaurant staff.</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Furthermore, the online pizza ordering system can provide customers with a wide range of options to choose from, including various toppings, crust types, and sizes, allowing them to customize their pizza according to their preferences.</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In addition, an online pizza ordering system can provide customers with an easy and secure payment gateway, eliminating the need for cash transactions and making the process more convenient and reliable.</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24285" y="1336900"/>
            <a:ext cx="6335485" cy="5262979"/>
          </a:xfrm>
          <a:prstGeom prst="rect">
            <a:avLst/>
          </a:prstGeom>
          <a:noFill/>
        </p:spPr>
        <p:txBody>
          <a:bodyPr wrap="square" rtlCol="0">
            <a:spAutoFit/>
          </a:bodyPr>
          <a:lstStyle/>
          <a:p>
            <a:pPr algn="just"/>
            <a:r>
              <a:rPr lang="en-US" sz="1600" b="1" dirty="0">
                <a:solidFill>
                  <a:schemeClr val="bg1"/>
                </a:solidFill>
              </a:rPr>
              <a:t>The main objective of the pizza ordering system is to provide customers with a hassle-free and efficient way to order their favorite pizza online. The system's objective is to minimize the time and effort required by customers to place their orders by offering a seamless ordering process that is accessible from anywhere at any time. This allows customers to easily browse through the menu, select their desired items, and customize their orders according to their preferences.</a:t>
            </a:r>
          </a:p>
          <a:p>
            <a:pPr algn="just"/>
            <a:endParaRPr lang="en-US" sz="1600" b="1" dirty="0">
              <a:solidFill>
                <a:schemeClr val="bg1"/>
              </a:solidFill>
            </a:endParaRPr>
          </a:p>
          <a:p>
            <a:pPr algn="just"/>
            <a:r>
              <a:rPr lang="en-US" sz="1600" b="1" dirty="0">
                <a:solidFill>
                  <a:schemeClr val="bg1"/>
                </a:solidFill>
              </a:rPr>
              <a:t>Another objective of the pizza ordering system is to provide customers with a secure and reliable payment gateway, ensuring the confidentiality of their personal and financial information. This helps to build trust and confidence among customers, resulting in higher customer satisfaction and loyalty.</a:t>
            </a:r>
          </a:p>
          <a:p>
            <a:pPr algn="just"/>
            <a:endParaRPr lang="en-US" sz="1600" b="1" dirty="0">
              <a:solidFill>
                <a:schemeClr val="bg1"/>
              </a:solidFill>
            </a:endParaRPr>
          </a:p>
          <a:p>
            <a:pPr algn="just"/>
            <a:r>
              <a:rPr lang="en-US" sz="1600" b="1" dirty="0">
                <a:solidFill>
                  <a:schemeClr val="bg1"/>
                </a:solidFill>
              </a:rPr>
              <a:t>Furthermore, the pizza ordering system aims to streamline the operations of the restaurant by automating the entire ordering process, reducing wait times, and minimizing order errors. This results in improved efficiency, increased productivity, and higher profits for the restaurant.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a:t>
            </a:r>
            <a:r>
              <a:rPr lang="en-GB" altLang="ko-KR" sz="4800" b="1" dirty="0">
                <a:solidFill>
                  <a:schemeClr val="accent1">
                    <a:lumMod val="40000"/>
                    <a:lumOff val="60000"/>
                  </a:schemeClr>
                </a:solidFill>
                <a:latin typeface="+mj-lt"/>
                <a:cs typeface="Arial" pitchFamily="34" charset="0"/>
              </a:rPr>
              <a:t>Technology Used:</a:t>
            </a:r>
            <a:endParaRPr lang="ko-KR" altLang="en-US" sz="4800" b="1" dirty="0">
              <a:solidFill>
                <a:schemeClr val="accent1">
                  <a:lumMod val="40000"/>
                  <a:lumOff val="60000"/>
                </a:schemeClr>
              </a:solidFill>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chemeClr val="bg1"/>
                </a:solidFill>
              </a:rPr>
              <a:t>Front End: Angular</a:t>
            </a:r>
          </a:p>
          <a:p>
            <a:pPr algn="just"/>
            <a:r>
              <a:rPr lang="en-US" sz="3200" b="1" dirty="0">
                <a:solidFill>
                  <a:schemeClr val="bg1"/>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8137" y="3566039"/>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519679" y="237644"/>
            <a:ext cx="6285573" cy="830997"/>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E-R Diagram</a:t>
            </a:r>
            <a:endParaRPr lang="ko-KR" altLang="en-US" sz="4800" b="1" dirty="0">
              <a:solidFill>
                <a:schemeClr val="accent1">
                  <a:lumMod val="40000"/>
                  <a:lumOff val="60000"/>
                </a:schemeClr>
              </a:solidFill>
              <a:latin typeface="+mj-lt"/>
              <a:cs typeface="Arial" pitchFamily="34" charset="0"/>
            </a:endParaRPr>
          </a:p>
        </p:txBody>
      </p:sp>
      <p:pic>
        <p:nvPicPr>
          <p:cNvPr id="3" name="Picture 2">
            <a:extLst>
              <a:ext uri="{FF2B5EF4-FFF2-40B4-BE49-F238E27FC236}">
                <a16:creationId xmlns:a16="http://schemas.microsoft.com/office/drawing/2014/main" id="{CA51109F-0105-89FD-24AF-F8294DB0E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9840"/>
            <a:ext cx="12192000" cy="559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62" y="3198167"/>
            <a:ext cx="4232366" cy="461665"/>
          </a:xfrm>
          <a:prstGeom prst="rect">
            <a:avLst/>
          </a:prstGeom>
          <a:noFill/>
        </p:spPr>
        <p:txBody>
          <a:bodyPr wrap="square" rtlCol="0">
            <a:spAutoFit/>
          </a:bodyPr>
          <a:lstStyle/>
          <a:p>
            <a:r>
              <a:rPr lang="en-GB" sz="2400" b="1" dirty="0">
                <a:solidFill>
                  <a:schemeClr val="bg1"/>
                </a:solidFill>
                <a:highlight>
                  <a:srgbClr val="000000"/>
                </a:highlight>
              </a:rPr>
              <a:t>Activity Diagram Of User</a:t>
            </a:r>
            <a:endParaRPr lang="en-US" sz="2400" b="1" dirty="0">
              <a:solidFill>
                <a:schemeClr val="bg1"/>
              </a:solidFill>
              <a:highlight>
                <a:srgbClr val="000000"/>
              </a:highlight>
            </a:endParaRPr>
          </a:p>
        </p:txBody>
      </p:sp>
      <p:pic>
        <p:nvPicPr>
          <p:cNvPr id="4" name="Picture 3">
            <a:extLst>
              <a:ext uri="{FF2B5EF4-FFF2-40B4-BE49-F238E27FC236}">
                <a16:creationId xmlns:a16="http://schemas.microsoft.com/office/drawing/2014/main" id="{5102D184-77A0-4D1F-AFA6-7A273C4BCA8E}"/>
              </a:ext>
            </a:extLst>
          </p:cNvPr>
          <p:cNvPicPr>
            <a:picLocks noChangeAspect="1"/>
          </p:cNvPicPr>
          <p:nvPr/>
        </p:nvPicPr>
        <p:blipFill rotWithShape="1">
          <a:blip r:embed="rId2">
            <a:extLst>
              <a:ext uri="{28A0092B-C50C-407E-A947-70E740481C1C}">
                <a14:useLocalDpi xmlns:a14="http://schemas.microsoft.com/office/drawing/2010/main" val="0"/>
              </a:ext>
            </a:extLst>
          </a:blip>
          <a:srcRect t="1777" r="5493" b="8667"/>
          <a:stretch/>
        </p:blipFill>
        <p:spPr>
          <a:xfrm>
            <a:off x="4995852" y="254000"/>
            <a:ext cx="5112153" cy="6494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themeOverride>
</file>

<file path=docProps/app.xml><?xml version="1.0" encoding="utf-8"?>
<Properties xmlns="http://schemas.openxmlformats.org/officeDocument/2006/extended-properties" xmlns:vt="http://schemas.openxmlformats.org/officeDocument/2006/docPropsVTypes">
  <TotalTime>2793</TotalTime>
  <Words>1026</Words>
  <Application>Microsoft Office PowerPoint</Application>
  <PresentationFormat>Widescreen</PresentationFormat>
  <Paragraphs>107</Paragraphs>
  <Slides>29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Arial</vt:lpstr>
      <vt:lpstr>Calibri</vt:lpstr>
      <vt:lpstr>Calibri Light</vt:lpstr>
      <vt:lpstr>Söhne</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Abhishek Shetty</cp:lastModifiedBy>
  <cp:revision>180</cp:revision>
  <dcterms:created xsi:type="dcterms:W3CDTF">2020-01-20T05:08:25Z</dcterms:created>
  <dcterms:modified xsi:type="dcterms:W3CDTF">2023-03-11T02:16:26Z</dcterms:modified>
</cp:coreProperties>
</file>